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4" r:id="rId4"/>
    <p:sldId id="258" r:id="rId5"/>
    <p:sldId id="261" r:id="rId6"/>
    <p:sldId id="260" r:id="rId7"/>
    <p:sldId id="262" r:id="rId8"/>
    <p:sldId id="266" r:id="rId9"/>
    <p:sldId id="267" r:id="rId10"/>
    <p:sldId id="269" r:id="rId11"/>
    <p:sldId id="268" r:id="rId12"/>
    <p:sldId id="271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95" r:id="rId24"/>
    <p:sldId id="298" r:id="rId25"/>
    <p:sldId id="283" r:id="rId26"/>
    <p:sldId id="284" r:id="rId27"/>
    <p:sldId id="285" r:id="rId28"/>
    <p:sldId id="288" r:id="rId29"/>
    <p:sldId id="303" r:id="rId30"/>
    <p:sldId id="289" r:id="rId31"/>
    <p:sldId id="291" r:id="rId32"/>
    <p:sldId id="293" r:id="rId33"/>
    <p:sldId id="292" r:id="rId34"/>
    <p:sldId id="301" r:id="rId35"/>
    <p:sldId id="294" r:id="rId36"/>
    <p:sldId id="299" r:id="rId37"/>
    <p:sldId id="305" r:id="rId38"/>
    <p:sldId id="302" r:id="rId39"/>
    <p:sldId id="300" r:id="rId40"/>
    <p:sldId id="306" r:id="rId41"/>
    <p:sldId id="296" r:id="rId42"/>
    <p:sldId id="307" r:id="rId43"/>
    <p:sldId id="297" r:id="rId4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23" autoAdjust="0"/>
    <p:restoredTop sz="94652" autoAdjust="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14282" y="214290"/>
            <a:ext cx="8715436" cy="464347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«Какие игрушки нужны вашим детям?»</a:t>
            </a:r>
            <a:endParaRPr lang="es-E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357166"/>
            <a:ext cx="128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?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884590">
            <a:off x="565965" y="591660"/>
            <a:ext cx="1285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?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75117" flipH="1">
            <a:off x="7188748" y="804319"/>
            <a:ext cx="1191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?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5857892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Воспитатель: Петрова В.Н.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00042"/>
            <a:ext cx="4572032" cy="448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571480"/>
            <a:ext cx="392909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14678" y="357166"/>
            <a:ext cx="3286148" cy="478634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4-5 годам особое значение для детей приобретают предметы дополняющие игры!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t.jpg"/>
          <p:cNvPicPr>
            <a:picLocks noChangeAspect="1"/>
          </p:cNvPicPr>
          <p:nvPr/>
        </p:nvPicPr>
        <p:blipFill>
          <a:blip r:embed="rId2"/>
          <a:srcRect l="5682" t="20428" r="3408" b="9532"/>
          <a:stretch>
            <a:fillRect/>
          </a:stretch>
        </p:blipFill>
        <p:spPr>
          <a:xfrm>
            <a:off x="357158" y="2571744"/>
            <a:ext cx="285752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20f9aa943b2f126cf9c21218314d96e.jpg"/>
          <p:cNvPicPr>
            <a:picLocks noChangeAspect="1"/>
          </p:cNvPicPr>
          <p:nvPr/>
        </p:nvPicPr>
        <p:blipFill>
          <a:blip r:embed="rId3"/>
          <a:srcRect l="6071" t="4285" r="9285" b="4285"/>
          <a:stretch>
            <a:fillRect/>
          </a:stretch>
        </p:blipFill>
        <p:spPr>
          <a:xfrm>
            <a:off x="1357290" y="642918"/>
            <a:ext cx="214314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4).jpg"/>
          <p:cNvPicPr>
            <a:picLocks noChangeAspect="1"/>
          </p:cNvPicPr>
          <p:nvPr/>
        </p:nvPicPr>
        <p:blipFill>
          <a:blip r:embed="rId4"/>
          <a:srcRect l="3947" r="5262"/>
          <a:stretch>
            <a:fillRect/>
          </a:stretch>
        </p:blipFill>
        <p:spPr>
          <a:xfrm>
            <a:off x="6429388" y="2428868"/>
            <a:ext cx="242889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357166"/>
            <a:ext cx="2357454" cy="202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850112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4282" y="571480"/>
            <a:ext cx="86439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ребенка 6-7 лет главное – общение с другими детьми, связанное с сюжетом!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714356"/>
            <a:ext cx="4572032" cy="4095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571480"/>
            <a:ext cx="214312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000372"/>
            <a:ext cx="2428875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7ecdcf9bdb781aef156ba009b7d60ff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714620"/>
            <a:ext cx="3500444" cy="2333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285992"/>
            <a:ext cx="2571768" cy="254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571480"/>
            <a:ext cx="2928958" cy="202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285728"/>
            <a:ext cx="3286148" cy="478634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Иногда для игры игрушки вовсе не нужны! Помощь родителям – запросто превращается в увлекательную игру!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156210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от-а-ка-отца-и-сына-ремонтируя-ко-есо-ве-осипе-а-40564649.jpg"/>
          <p:cNvPicPr>
            <a:picLocks noChangeAspect="1"/>
          </p:cNvPicPr>
          <p:nvPr/>
        </p:nvPicPr>
        <p:blipFill>
          <a:blip r:embed="rId3"/>
          <a:srcRect l="13942" t="4937" r="12500" b="12774"/>
          <a:stretch>
            <a:fillRect/>
          </a:stretch>
        </p:blipFill>
        <p:spPr>
          <a:xfrm>
            <a:off x="5214942" y="642918"/>
            <a:ext cx="364333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3b741c6eb037bd5ba7a08370614be8d_i-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57166"/>
            <a:ext cx="5786478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ak-priuchat-rebenka-k-samostoyatelnos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428604"/>
            <a:ext cx="614366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642918"/>
            <a:ext cx="571504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игрушки нужны детям?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ig_news-dealer-184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450059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428736"/>
            <a:ext cx="407196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2928958" cy="478634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«Волшебный мешочек» имеет место быть!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возрасте старше 4 лет 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ребенка найдется, что в него положить!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eshc2-jpeg.jpg"/>
          <p:cNvPicPr>
            <a:picLocks noChangeAspect="1"/>
          </p:cNvPicPr>
          <p:nvPr/>
        </p:nvPicPr>
        <p:blipFill>
          <a:blip r:embed="rId2"/>
          <a:srcRect l="17000" t="5000" r="18500" b="5000"/>
          <a:stretch>
            <a:fillRect/>
          </a:stretch>
        </p:blipFill>
        <p:spPr>
          <a:xfrm>
            <a:off x="4929190" y="2643182"/>
            <a:ext cx="228601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3283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785926"/>
            <a:ext cx="1643064" cy="1638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7" y="2000240"/>
            <a:ext cx="1357322" cy="1190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 (1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642918"/>
            <a:ext cx="1285884" cy="1166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russi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428604"/>
            <a:ext cx="1571636" cy="15954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8572560" cy="128588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Не нужно много покупать или дарить игрушек! Ребенка – это не обрадует!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11_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24000"/>
            <a:ext cx="7572428" cy="3476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лыбающееся лицо 4"/>
          <p:cNvSpPr/>
          <p:nvPr/>
        </p:nvSpPr>
        <p:spPr>
          <a:xfrm>
            <a:off x="3786182" y="1428736"/>
            <a:ext cx="1643074" cy="157163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8572560" cy="450059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 разделите игрушки на несколько равноценных наборов и периодически (1 – 2 раза в месяц) меняйте их. Если в семье двое-трое детей, то у них должны быть как общие, так и индивидуальные игрушки. Приучайте ребенка убирать за собой, это поможет воспитать дисциплинированность и ответственность в дальнейшем.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8643998" cy="457203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ребенка должен быть свой уголок с игрушками, важно, чтоб ребенок имел возможность сохранить начатую и прерванную игру. А генеральную уборку в «уголке» можно проводить вместе с ребенком.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338f88660e71e119ceb5e5e488084a23e7a5a1925948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90525"/>
            <a:ext cx="8501122" cy="446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8858280" cy="450059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Иногда дети очень просят и даже требуют приобрести новую игрушку. Психологи не рекомендуют говорить: «никогда у тебя не будет этой игрушки, никогда я ее тебе не куплю». Надо разобраться в этой ситуации. Внимание маленького ребенка попытайтесь переключить.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3429024" cy="478634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Например, игрушка хорошая, и у вас сейчас нет денег на ее покупку, значит, можно пообещать ребенку, что ее подарит Дед Мороз…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29454" y="357166"/>
            <a:ext cx="192882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 найти альтернативу, которая гораздо дешевле.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i (18).jpg"/>
          <p:cNvPicPr>
            <a:picLocks noChangeAspect="1"/>
          </p:cNvPicPr>
          <p:nvPr/>
        </p:nvPicPr>
        <p:blipFill>
          <a:blip r:embed="rId2"/>
          <a:srcRect l="11811" t="15790" r="14369"/>
          <a:stretch>
            <a:fillRect/>
          </a:stretch>
        </p:blipFill>
        <p:spPr>
          <a:xfrm>
            <a:off x="3500430" y="571480"/>
            <a:ext cx="2928958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8858280" cy="135732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Игрушки-монстры могут научить ребенка жестокости и безразличному отношению к страданию.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2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278608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_8805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857364"/>
            <a:ext cx="5453058" cy="314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8858280" cy="421484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русских сказках встречаются и драконы, и чудовища, но они всегда выступают на стороне зла, положительные герои никогда не бывают чудовищами. Такие сказки и игры на их основе учат детей отличать добро от зла, проводя между ними четкую границу</a:t>
            </a:r>
            <a:r>
              <a:rPr lang="ru-RU" sz="3200" dirty="0" smtClean="0"/>
              <a:t>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_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3500462" cy="434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24).jpg"/>
          <p:cNvPicPr>
            <a:picLocks noChangeAspect="1"/>
          </p:cNvPicPr>
          <p:nvPr/>
        </p:nvPicPr>
        <p:blipFill>
          <a:blip r:embed="rId3"/>
          <a:srcRect l="19635" t="18421" r="22672"/>
          <a:stretch>
            <a:fillRect/>
          </a:stretch>
        </p:blipFill>
        <p:spPr>
          <a:xfrm>
            <a:off x="6286512" y="2000240"/>
            <a:ext cx="2500330" cy="2905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57620" y="1000108"/>
            <a:ext cx="25003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Змей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горыныч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против богатыря русского!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 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8501121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big_news-dealer-1848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00414"/>
            <a:ext cx="307183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3429000"/>
            <a:ext cx="314330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571480"/>
            <a:ext cx="4572032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 так велик!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8643998" cy="457203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Предлагаемые сейчас монстры, воины-скелеты и др. участвуют в игре как на стороне добрых, так и злых сил, поэтому ребенку иногда бывает трудно, даже порой невозможно отличить добро от зла, «плохих» от «хороших»</a:t>
            </a:r>
            <a:r>
              <a:rPr lang="ru-RU" sz="3200" dirty="0" smtClean="0"/>
              <a:t>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8643998" cy="457203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Игры, основанные на содержании воинственных мультфильмов с игрушками-монстрами, формируют в детях агрессию, отношение к насилию как к чему-то совершенно нормальному. То, что ребенка привлекают отрицательные персонажи, по мнению психологов, связано с эмоциями агрессивности. Случается, что склонность к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сверхвооружению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обусловлена с обостренной потребностью в защите от внешнего мира. 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8643998" cy="457203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Ребенок, владеющий чудовищами, получает шанс в игре ( но не в жизни) ощутить себя могущим. Для возбудимых детей игра с чудовищами способ выбросить лишнюю энергию. Но чаще игрушка не успокаивает, а еще больше раздражает ребенка, формирует психическую зависимость. 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8643998" cy="457203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 с монстрами нельзя запретить, как нельзя запретить детские страхи и тревожность. Можно только помочь ребенку создать иное игровое поле, в котором будут реализованы потребности мальчиков ощущать себя могущественными и бесстрашными.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.e.1-580x4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500042"/>
            <a:ext cx="664373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8643998" cy="457203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Поэтому, уважаемые родители, не стремитесь покупать детям такие страшные игрушки, наводящие на них ужас и способствующие агрессии.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7b93e_5aa4044d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428604"/>
            <a:ext cx="414340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1394_654x437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28604"/>
            <a:ext cx="435771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нак запрета 7"/>
          <p:cNvSpPr/>
          <p:nvPr/>
        </p:nvSpPr>
        <p:spPr>
          <a:xfrm>
            <a:off x="2643174" y="2857496"/>
            <a:ext cx="3929090" cy="35719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7b93e_5aa4044d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500042"/>
            <a:ext cx="414340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1394_654x437_.jpg"/>
          <p:cNvPicPr>
            <a:picLocks noChangeAspect="1"/>
          </p:cNvPicPr>
          <p:nvPr/>
        </p:nvPicPr>
        <p:blipFill>
          <a:blip r:embed="rId3"/>
          <a:srcRect l="24591" r="24590"/>
          <a:stretch>
            <a:fillRect/>
          </a:stretch>
        </p:blipFill>
        <p:spPr>
          <a:xfrm>
            <a:off x="357158" y="428604"/>
            <a:ext cx="300039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лыбающееся лицо 5"/>
          <p:cNvSpPr/>
          <p:nvPr/>
        </p:nvSpPr>
        <p:spPr>
          <a:xfrm>
            <a:off x="2786050" y="2786058"/>
            <a:ext cx="2643206" cy="285752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26).jpg"/>
          <p:cNvPicPr>
            <a:picLocks noChangeAspect="1"/>
          </p:cNvPicPr>
          <p:nvPr/>
        </p:nvPicPr>
        <p:blipFill>
          <a:blip r:embed="rId2"/>
          <a:srcRect r="12707" b="22368"/>
          <a:stretch>
            <a:fillRect/>
          </a:stretch>
        </p:blipFill>
        <p:spPr>
          <a:xfrm>
            <a:off x="1071538" y="928670"/>
            <a:ext cx="357190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2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071546"/>
            <a:ext cx="3357586" cy="345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нак запрета 7"/>
          <p:cNvSpPr/>
          <p:nvPr/>
        </p:nvSpPr>
        <p:spPr>
          <a:xfrm>
            <a:off x="2795574" y="3009896"/>
            <a:ext cx="3929090" cy="35719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7b93e_5aa4044d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428604"/>
            <a:ext cx="528641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1394_654x437_.jpg"/>
          <p:cNvPicPr>
            <a:picLocks noChangeAspect="1"/>
          </p:cNvPicPr>
          <p:nvPr/>
        </p:nvPicPr>
        <p:blipFill>
          <a:blip r:embed="rId3"/>
          <a:srcRect l="14754" t="7722" r="14754" b="2545"/>
          <a:stretch>
            <a:fillRect/>
          </a:stretch>
        </p:blipFill>
        <p:spPr>
          <a:xfrm>
            <a:off x="357158" y="1142984"/>
            <a:ext cx="307183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нак запрета 7"/>
          <p:cNvSpPr/>
          <p:nvPr/>
        </p:nvSpPr>
        <p:spPr>
          <a:xfrm>
            <a:off x="2500298" y="3071810"/>
            <a:ext cx="3929090" cy="35719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20" y="357166"/>
            <a:ext cx="5000660" cy="465456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дети играли с игрушками, их надо этому научить. Иногда когда им дают игрушки и говорят: «Играй», дети не играют – потому, что просто не знают как с ними играть.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jB4IgtMTGp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8"/>
            <a:ext cx="3214710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7b93e_5aa4044d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215" y="428604"/>
            <a:ext cx="435771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1394_654x437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71546"/>
            <a:ext cx="342902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лыбающееся лицо 5"/>
          <p:cNvSpPr/>
          <p:nvPr/>
        </p:nvSpPr>
        <p:spPr>
          <a:xfrm>
            <a:off x="3143240" y="3714752"/>
            <a:ext cx="2643206" cy="285752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7858180" cy="128588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очень любят творческую свободу!!!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142984"/>
            <a:ext cx="750099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2" y="428604"/>
            <a:ext cx="4357718" cy="42862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Игрушки добрые нужны,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они всегда важны!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не забывайте –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детьми в игрушки поиграйте!!!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4357718" cy="4667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 (4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01121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428604"/>
            <a:ext cx="7858180" cy="1285884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Счастье детей в наших руках!!!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uting.jpg"/>
          <p:cNvPicPr>
            <a:picLocks noChangeAspect="1"/>
          </p:cNvPicPr>
          <p:nvPr/>
        </p:nvPicPr>
        <p:blipFill>
          <a:blip r:embed="rId2"/>
          <a:srcRect l="20000" t="3322" r="14286" b="8638"/>
          <a:stretch>
            <a:fillRect/>
          </a:stretch>
        </p:blipFill>
        <p:spPr>
          <a:xfrm>
            <a:off x="214282" y="357166"/>
            <a:ext cx="264320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80125.jpg"/>
          <p:cNvPicPr>
            <a:picLocks noChangeAspect="1"/>
          </p:cNvPicPr>
          <p:nvPr/>
        </p:nvPicPr>
        <p:blipFill>
          <a:blip r:embed="rId3"/>
          <a:srcRect l="15000" t="20000" r="16249" b="12499"/>
          <a:stretch>
            <a:fillRect/>
          </a:stretch>
        </p:blipFill>
        <p:spPr>
          <a:xfrm>
            <a:off x="5929322" y="2428868"/>
            <a:ext cx="235745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4"/>
          <a:srcRect l="14473" r="18421"/>
          <a:stretch>
            <a:fillRect/>
          </a:stretch>
        </p:blipFill>
        <p:spPr>
          <a:xfrm rot="4158174">
            <a:off x="5668804" y="483009"/>
            <a:ext cx="1214446" cy="180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3).jpg"/>
          <p:cNvPicPr>
            <a:picLocks noChangeAspect="1"/>
          </p:cNvPicPr>
          <p:nvPr/>
        </p:nvPicPr>
        <p:blipFill>
          <a:blip r:embed="rId5"/>
          <a:srcRect l="9641" t="14473" r="9641"/>
          <a:stretch>
            <a:fillRect/>
          </a:stretch>
        </p:blipFill>
        <p:spPr>
          <a:xfrm>
            <a:off x="2857488" y="2357430"/>
            <a:ext cx="2857520" cy="2405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hutterstock_130072079.jpg"/>
          <p:cNvPicPr>
            <a:picLocks noChangeAspect="1"/>
          </p:cNvPicPr>
          <p:nvPr/>
        </p:nvPicPr>
        <p:blipFill>
          <a:blip r:embed="rId2"/>
          <a:srcRect t="10542" b="26208"/>
          <a:stretch>
            <a:fillRect/>
          </a:stretch>
        </p:blipFill>
        <p:spPr>
          <a:xfrm>
            <a:off x="2500298" y="2500306"/>
            <a:ext cx="414340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194426b.jpg"/>
          <p:cNvPicPr>
            <a:picLocks noChangeAspect="1"/>
          </p:cNvPicPr>
          <p:nvPr/>
        </p:nvPicPr>
        <p:blipFill>
          <a:blip r:embed="rId3"/>
          <a:srcRect l="16666" t="4166" r="14583" b="3125"/>
          <a:stretch>
            <a:fillRect/>
          </a:stretch>
        </p:blipFill>
        <p:spPr>
          <a:xfrm>
            <a:off x="428596" y="1857364"/>
            <a:ext cx="235745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4"/>
          <a:srcRect l="11842" r="17105"/>
          <a:stretch>
            <a:fillRect/>
          </a:stretch>
        </p:blipFill>
        <p:spPr>
          <a:xfrm>
            <a:off x="6715140" y="785794"/>
            <a:ext cx="1714512" cy="2667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 (5).jpg"/>
          <p:cNvPicPr>
            <a:picLocks noChangeAspect="1"/>
          </p:cNvPicPr>
          <p:nvPr/>
        </p:nvPicPr>
        <p:blipFill>
          <a:blip r:embed="rId5"/>
          <a:srcRect l="11811" t="7895" r="11417" b="5262"/>
          <a:stretch>
            <a:fillRect/>
          </a:stretch>
        </p:blipFill>
        <p:spPr>
          <a:xfrm>
            <a:off x="3143240" y="428604"/>
            <a:ext cx="278608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8643998" cy="121444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Играйте вместе с детьми, учите их играть!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12765068_2288c20d9fe446f17df64bc0ed88da6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285860"/>
            <a:ext cx="3333752" cy="3119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om-playing.jpg"/>
          <p:cNvPicPr>
            <a:picLocks noChangeAspect="1"/>
          </p:cNvPicPr>
          <p:nvPr/>
        </p:nvPicPr>
        <p:blipFill>
          <a:blip r:embed="rId3"/>
          <a:srcRect l="7500" r="5000"/>
          <a:stretch>
            <a:fillRect/>
          </a:stretch>
        </p:blipFill>
        <p:spPr>
          <a:xfrm>
            <a:off x="214282" y="2214554"/>
            <a:ext cx="3357586" cy="2909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50817203036-140.jpg"/>
          <p:cNvPicPr>
            <a:picLocks noChangeAspect="1"/>
          </p:cNvPicPr>
          <p:nvPr/>
        </p:nvPicPr>
        <p:blipFill>
          <a:blip r:embed="rId4"/>
          <a:srcRect l="9375" t="7028" r="6249"/>
          <a:stretch>
            <a:fillRect/>
          </a:stretch>
        </p:blipFill>
        <p:spPr>
          <a:xfrm>
            <a:off x="6143636" y="2357430"/>
            <a:ext cx="2714644" cy="2604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14678" y="357166"/>
            <a:ext cx="3286148" cy="478634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возрасте от 3 до 4 лет игрушки должны быть красочные, простые, выразительной формы.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Неваляшка «Аленка», высота 32,5 см2.jpg"/>
          <p:cNvPicPr>
            <a:picLocks noChangeAspect="1"/>
          </p:cNvPicPr>
          <p:nvPr/>
        </p:nvPicPr>
        <p:blipFill>
          <a:blip r:embed="rId2"/>
          <a:srcRect l="22500" r="24999"/>
          <a:stretch>
            <a:fillRect/>
          </a:stretch>
        </p:blipFill>
        <p:spPr>
          <a:xfrm>
            <a:off x="285720" y="500042"/>
            <a:ext cx="285752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ata-zaizy-zayac-ruska-b-i-pers-2-750x750.jpg"/>
          <p:cNvPicPr>
            <a:picLocks noChangeAspect="1"/>
          </p:cNvPicPr>
          <p:nvPr/>
        </p:nvPicPr>
        <p:blipFill>
          <a:blip r:embed="rId3"/>
          <a:srcRect l="15625" r="16666"/>
          <a:stretch>
            <a:fillRect/>
          </a:stretch>
        </p:blipFill>
        <p:spPr>
          <a:xfrm>
            <a:off x="6357950" y="1071546"/>
            <a:ext cx="2357454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46833.jpg"/>
          <p:cNvPicPr>
            <a:picLocks noChangeAspect="1"/>
          </p:cNvPicPr>
          <p:nvPr/>
        </p:nvPicPr>
        <p:blipFill>
          <a:blip r:embed="rId2"/>
          <a:srcRect l="3627" t="8333" r="3627"/>
          <a:stretch>
            <a:fillRect/>
          </a:stretch>
        </p:blipFill>
        <p:spPr>
          <a:xfrm>
            <a:off x="1857356" y="428604"/>
            <a:ext cx="564360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5231</TotalTime>
  <Words>616</Words>
  <Application>Microsoft Office PowerPoint</Application>
  <PresentationFormat>Экран (4:3)</PresentationFormat>
  <Paragraphs>31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Diseño predeterminado</vt:lpstr>
      <vt:lpstr>«Какие игрушки нужны вашим детям?»</vt:lpstr>
      <vt:lpstr>Какие игрушки нужны детям?</vt:lpstr>
      <vt:lpstr>Выбор так велик!</vt:lpstr>
      <vt:lpstr>Чтоб дети играли с игрушками, их надо этому научить. Иногда когда им дают игрушки и говорят: «Играй», дети не играют – потому, что просто не знают как с ними играть.</vt:lpstr>
      <vt:lpstr>Слайд 5</vt:lpstr>
      <vt:lpstr>Слайд 6</vt:lpstr>
      <vt:lpstr>Играйте вместе с детьми, учите их играть!</vt:lpstr>
      <vt:lpstr>В возрасте от 3 до 4 лет игрушки должны быть красочные, простые, выразительной формы.</vt:lpstr>
      <vt:lpstr>Слайд 9</vt:lpstr>
      <vt:lpstr>Слайд 10</vt:lpstr>
      <vt:lpstr>К 4-5 годам особое значение для детей приобретают предметы дополняющие игры!</vt:lpstr>
      <vt:lpstr>Слайд 12</vt:lpstr>
      <vt:lpstr>Слайд 13</vt:lpstr>
      <vt:lpstr>Слайд 14</vt:lpstr>
      <vt:lpstr>Слайд 15</vt:lpstr>
      <vt:lpstr>Иногда для игры игрушки вовсе не нужны! Помощь родителям – запросто превращается в увлекательную игру!</vt:lpstr>
      <vt:lpstr>Слайд 17</vt:lpstr>
      <vt:lpstr>Слайд 18</vt:lpstr>
      <vt:lpstr>Слайд 19</vt:lpstr>
      <vt:lpstr> «Волшебный мешочек» имеет место быть! В возрасте старше 4 лет , у ребенка найдется, что в него положить!</vt:lpstr>
      <vt:lpstr> Не нужно много покупать или дарить игрушек! Ребенка – это не обрадует!</vt:lpstr>
      <vt:lpstr>Дома разделите игрушки на несколько равноценных наборов и периодически (1 – 2 раза в месяц) меняйте их. Если в семье двое-трое детей, то у них должны быть как общие, так и индивидуальные игрушки. Приучайте ребенка убирать за собой, это поможет воспитать дисциплинированность и ответственность в дальнейшем.</vt:lpstr>
      <vt:lpstr>У ребенка должен быть свой уголок с игрушками, важно, чтоб ребенок имел возможность сохранить начатую и прерванную игру. А генеральную уборку в «уголке» можно проводить вместе с ребенком.</vt:lpstr>
      <vt:lpstr>Слайд 24</vt:lpstr>
      <vt:lpstr>Иногда дети очень просят и даже требуют приобрести новую игрушку. Психологи не рекомендуют говорить: «никогда у тебя не будет этой игрушки, никогда я ее тебе не куплю». Надо разобраться в этой ситуации. Внимание маленького ребенка попытайтесь переключить. </vt:lpstr>
      <vt:lpstr>Например, игрушка хорошая, и у вас сейчас нет денег на ее покупку, значит, можно пообещать ребенку, что ее подарит Дед Мороз… </vt:lpstr>
      <vt:lpstr>Игрушки-монстры могут научить ребенка жестокости и безразличному отношению к страданию.</vt:lpstr>
      <vt:lpstr>В русских сказках встречаются и драконы, и чудовища, но они всегда выступают на стороне зла, положительные герои никогда не бывают чудовищами. Такие сказки и игры на их основе учат детей отличать добро от зла, проводя между ними четкую границу. </vt:lpstr>
      <vt:lpstr>Слайд 29</vt:lpstr>
      <vt:lpstr>Предлагаемые сейчас монстры, воины-скелеты и др. участвуют в игре как на стороне добрых, так и злых сил, поэтому ребенку иногда бывает трудно, даже порой невозможно отличить добро от зла, «плохих» от «хороших». </vt:lpstr>
      <vt:lpstr>Игры, основанные на содержании воинственных мультфильмов с игрушками-монстрами, формируют в детях агрессию, отношение к насилию как к чему-то совершенно нормальному. То, что ребенка привлекают отрицательные персонажи, по мнению психологов, связано с эмоциями агрессивности. Случается, что склонность к сверхвооружению обусловлена с обостренной потребностью в защите от внешнего мира.  </vt:lpstr>
      <vt:lpstr>Ребенок, владеющий чудовищами, получает шанс в игре ( но не в жизни) ощутить себя могущим. Для возбудимых детей игра с чудовищами способ выбросить лишнюю энергию. Но чаще игрушка не успокаивает, а еще больше раздражает ребенка, формирует психическую зависимость.  </vt:lpstr>
      <vt:lpstr>Игру с монстрами нельзя запретить, как нельзя запретить детские страхи и тревожность. Можно только помочь ребенку создать иное игровое поле, в котором будут реализованы потребности мальчиков ощущать себя могущественными и бесстрашными. </vt:lpstr>
      <vt:lpstr>Слайд 34</vt:lpstr>
      <vt:lpstr>Поэтому, уважаемые родители, не стремитесь покупать детям такие страшные игрушки, наводящие на них ужас и способствующие агрессии.</vt:lpstr>
      <vt:lpstr>Слайд 36</vt:lpstr>
      <vt:lpstr>Слайд 37</vt:lpstr>
      <vt:lpstr>Слайд 38</vt:lpstr>
      <vt:lpstr>Слайд 39</vt:lpstr>
      <vt:lpstr>Слайд 40</vt:lpstr>
      <vt:lpstr>Дети очень любят творческую свободу!!! </vt:lpstr>
      <vt:lpstr>Игрушки добрые нужны,  Все они всегда важны! Родители не забывайте – С детьми в игрушки поиграйте!!! </vt:lpstr>
      <vt:lpstr>Счастье детей в наших руках!!!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752</cp:revision>
  <dcterms:created xsi:type="dcterms:W3CDTF">2010-05-23T14:28:12Z</dcterms:created>
  <dcterms:modified xsi:type="dcterms:W3CDTF">2015-11-18T06:55:59Z</dcterms:modified>
</cp:coreProperties>
</file>